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5" r:id="rId7"/>
    <p:sldId id="266" r:id="rId8"/>
    <p:sldId id="267" r:id="rId9"/>
    <p:sldId id="260" r:id="rId10"/>
    <p:sldId id="262" r:id="rId11"/>
    <p:sldId id="263" r:id="rId12"/>
    <p:sldId id="264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BDCB-16E5-48DD-A8A5-97F9067757BE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C66C-23C0-426E-8620-C49DE81A4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BDCB-16E5-48DD-A8A5-97F9067757BE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C66C-23C0-426E-8620-C49DE81A4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BDCB-16E5-48DD-A8A5-97F9067757BE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C66C-23C0-426E-8620-C49DE81A4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BDCB-16E5-48DD-A8A5-97F9067757BE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C66C-23C0-426E-8620-C49DE81A4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BDCB-16E5-48DD-A8A5-97F9067757BE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C66C-23C0-426E-8620-C49DE81A4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BDCB-16E5-48DD-A8A5-97F9067757BE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C66C-23C0-426E-8620-C49DE81A4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BDCB-16E5-48DD-A8A5-97F9067757BE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C66C-23C0-426E-8620-C49DE81A4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BDCB-16E5-48DD-A8A5-97F9067757BE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C66C-23C0-426E-8620-C49DE81A4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BDCB-16E5-48DD-A8A5-97F9067757BE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C66C-23C0-426E-8620-C49DE81A4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BDCB-16E5-48DD-A8A5-97F9067757BE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C66C-23C0-426E-8620-C49DE81A4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BDCB-16E5-48DD-A8A5-97F9067757BE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C66C-23C0-426E-8620-C49DE81A4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5BDCB-16E5-48DD-A8A5-97F9067757BE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CC66C-23C0-426E-8620-C49DE81A4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Гоша и </a:t>
            </a:r>
            <a:r>
              <a:rPr lang="ru-RU" b="1" dirty="0" err="1" smtClean="0">
                <a:solidFill>
                  <a:srgbClr val="C00000"/>
                </a:solidFill>
              </a:rPr>
              <a:t>Геша</a:t>
            </a:r>
            <a:r>
              <a:rPr lang="ru-RU" b="1" dirty="0" smtClean="0">
                <a:solidFill>
                  <a:srgbClr val="C00000"/>
                </a:solidFill>
              </a:rPr>
              <a:t>                                                                 Звонкие согласные Г -</a:t>
            </a:r>
            <a:r>
              <a:rPr lang="ru-RU" b="1" dirty="0" err="1" smtClean="0">
                <a:solidFill>
                  <a:srgbClr val="C00000"/>
                </a:solidFill>
              </a:rPr>
              <a:t>Гь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Иванова О Ф</a:t>
            </a:r>
            <a:endParaRPr lang="ru-RU"/>
          </a:p>
        </p:txBody>
      </p:sp>
      <p:pic>
        <p:nvPicPr>
          <p:cNvPr id="5" name="Picture 14" descr="13m6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484313" cy="1628775"/>
          </a:xfrm>
          <a:prstGeom prst="rect">
            <a:avLst/>
          </a:prstGeom>
          <a:noFill/>
        </p:spPr>
      </p:pic>
      <p:pic>
        <p:nvPicPr>
          <p:cNvPr id="6" name="Picture 14" descr="13m6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643050"/>
            <a:ext cx="1484313" cy="162877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42852"/>
            <a:ext cx="174783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4000496" y="214290"/>
            <a:ext cx="1357322" cy="200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4327418"/>
            <a:ext cx="2786050" cy="223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4 -0.25653 C -0.01164 -0.22091 -0.00382 -0.17094 0.02465 -0.17187 C 0.06597 -0.17187 0.06892 -0.33842 0.11805 -0.33888 C 0.16232 -0.33888 0.13871 -0.19338 0.18125 -0.19385 C 0.22569 -0.19385 0.20121 -0.29956 0.2493 -0.29956 C 0.29201 -0.29956 0.2684 -0.22831 0.30625 -0.22831 C 0.34253 -0.22831 0.32378 -0.28267 0.35711 -0.28267 C 0.37586 -0.28267 0.37708 -0.26787 0.37951 -0.25653 " pathEditMode="relative" rAng="0" ptsTypes="ffffffff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4 -0.25653 C -0.01164 -0.22091 -0.00382 -0.17094 0.02465 -0.17187 C 0.06597 -0.17187 0.06892 -0.33842 0.11805 -0.33888 C 0.16232 -0.33888 0.13871 -0.19338 0.18125 -0.19385 C 0.22569 -0.19385 0.20121 -0.29956 0.2493 -0.29956 C 0.29201 -0.29956 0.2684 -0.22831 0.30625 -0.22831 C 0.34253 -0.22831 0.32378 -0.28267 0.35711 -0.28267 C 0.37586 -0.28267 0.37708 -0.26787 0.37951 -0.25653 " pathEditMode="relative" rAng="0" ptsTypes="ffffffff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САПОГ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643050"/>
            <a:ext cx="297586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3113981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000240"/>
            <a:ext cx="2214578" cy="464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Утюг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500570"/>
            <a:ext cx="2894082" cy="174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2892425" cy="174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571744"/>
            <a:ext cx="2892425" cy="174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785926"/>
            <a:ext cx="2892425" cy="174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429132"/>
            <a:ext cx="2892425" cy="174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1575" y="3500438"/>
            <a:ext cx="2892425" cy="174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1575" y="1285860"/>
            <a:ext cx="2892425" cy="174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Игра: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«ОДИН - МНОГО»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9"/>
            <a:ext cx="8229600" cy="364333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БУМАГА-БУМА</a:t>
            </a:r>
            <a:r>
              <a:rPr lang="ru-RU" b="1" dirty="0" smtClean="0">
                <a:solidFill>
                  <a:srgbClr val="009E47"/>
                </a:solidFill>
              </a:rPr>
              <a:t>Г</a:t>
            </a:r>
            <a:r>
              <a:rPr lang="ru-RU" b="1" dirty="0" smtClean="0">
                <a:solidFill>
                  <a:srgbClr val="0070C0"/>
                </a:solidFill>
              </a:rPr>
              <a:t>И,    		 КНИГА- КНИ</a:t>
            </a:r>
            <a:r>
              <a:rPr lang="ru-RU" b="1" dirty="0" smtClean="0">
                <a:solidFill>
                  <a:srgbClr val="009E47"/>
                </a:solidFill>
              </a:rPr>
              <a:t>Г</a:t>
            </a:r>
            <a:r>
              <a:rPr lang="ru-RU" b="1" dirty="0" smtClean="0">
                <a:solidFill>
                  <a:srgbClr val="0070C0"/>
                </a:solidFill>
              </a:rPr>
              <a:t>И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ДРОГА-ДОРО</a:t>
            </a:r>
            <a:r>
              <a:rPr lang="ru-RU" b="1" dirty="0" smtClean="0">
                <a:solidFill>
                  <a:srgbClr val="009E47"/>
                </a:solidFill>
              </a:rPr>
              <a:t>Г</a:t>
            </a:r>
            <a:r>
              <a:rPr lang="ru-RU" b="1" dirty="0" smtClean="0">
                <a:solidFill>
                  <a:srgbClr val="0070C0"/>
                </a:solidFill>
              </a:rPr>
              <a:t>И,      		 САПОГ-САПО</a:t>
            </a:r>
            <a:r>
              <a:rPr lang="ru-RU" b="1" dirty="0" smtClean="0">
                <a:solidFill>
                  <a:srgbClr val="009E47"/>
                </a:solidFill>
              </a:rPr>
              <a:t>Г</a:t>
            </a:r>
            <a:r>
              <a:rPr lang="ru-RU" b="1" dirty="0" smtClean="0">
                <a:solidFill>
                  <a:srgbClr val="0070C0"/>
                </a:solidFill>
              </a:rPr>
              <a:t>И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УТЮГ-УТЮ</a:t>
            </a:r>
            <a:r>
              <a:rPr lang="ru-RU" b="1" dirty="0" smtClean="0">
                <a:solidFill>
                  <a:srgbClr val="009E47"/>
                </a:solidFill>
              </a:rPr>
              <a:t>Г</a:t>
            </a:r>
            <a:r>
              <a:rPr lang="ru-RU" b="1" dirty="0" smtClean="0">
                <a:solidFill>
                  <a:srgbClr val="0070C0"/>
                </a:solidFill>
              </a:rPr>
              <a:t>И,         	            НОГА-НО</a:t>
            </a:r>
            <a:r>
              <a:rPr lang="ru-RU" b="1" dirty="0" smtClean="0">
                <a:solidFill>
                  <a:srgbClr val="009E47"/>
                </a:solidFill>
              </a:rPr>
              <a:t>Г</a:t>
            </a:r>
            <a:r>
              <a:rPr lang="ru-RU" b="1" dirty="0" smtClean="0">
                <a:solidFill>
                  <a:srgbClr val="0070C0"/>
                </a:solidFill>
              </a:rPr>
              <a:t>И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ДУГА- ДУ</a:t>
            </a:r>
            <a:r>
              <a:rPr lang="ru-RU" b="1" dirty="0" smtClean="0">
                <a:solidFill>
                  <a:srgbClr val="009E47"/>
                </a:solidFill>
              </a:rPr>
              <a:t>Г</a:t>
            </a:r>
            <a:r>
              <a:rPr lang="ru-RU" b="1" dirty="0" smtClean="0">
                <a:solidFill>
                  <a:srgbClr val="0070C0"/>
                </a:solidFill>
              </a:rPr>
              <a:t>И,            		  ФЛЯГА- ФЛЯ</a:t>
            </a:r>
            <a:r>
              <a:rPr lang="ru-RU" b="1" dirty="0" smtClean="0">
                <a:solidFill>
                  <a:srgbClr val="009E47"/>
                </a:solidFill>
              </a:rPr>
              <a:t>Г</a:t>
            </a:r>
            <a:r>
              <a:rPr lang="ru-RU" b="1" dirty="0" smtClean="0">
                <a:solidFill>
                  <a:srgbClr val="0070C0"/>
                </a:solidFill>
              </a:rPr>
              <a:t>И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ТЕЛЕГА-ТЕЛЕ</a:t>
            </a:r>
            <a:r>
              <a:rPr lang="ru-RU" b="1" dirty="0" smtClean="0">
                <a:solidFill>
                  <a:srgbClr val="009E47"/>
                </a:solidFill>
              </a:rPr>
              <a:t>Г</a:t>
            </a:r>
            <a:r>
              <a:rPr lang="ru-RU" b="1" dirty="0" smtClean="0">
                <a:solidFill>
                  <a:srgbClr val="0070C0"/>
                </a:solidFill>
              </a:rPr>
              <a:t>И,    		   ШПАГА- ШПА</a:t>
            </a:r>
            <a:r>
              <a:rPr lang="ru-RU" b="1" dirty="0" smtClean="0">
                <a:solidFill>
                  <a:srgbClr val="009E47"/>
                </a:solidFill>
              </a:rPr>
              <a:t>Г</a:t>
            </a:r>
            <a:r>
              <a:rPr lang="ru-RU" b="1" dirty="0" smtClean="0">
                <a:solidFill>
                  <a:srgbClr val="0070C0"/>
                </a:solidFill>
              </a:rPr>
              <a:t>И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ФЛАГ – ФЛАГИ,			   ВЬЮГА- ВЬЮГИ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86322"/>
            <a:ext cx="91440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002060"/>
                </a:solidFill>
              </a:rPr>
              <a:t>Игра «Я, ТЫ, ОН, ОНА…»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1600200"/>
            <a:ext cx="361473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Что делает Гена?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Он может  играть на гитаре.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Я тоже могу  …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Ты тоже …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Он тоже …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Она…   ….  Мы…,   ВЫ…, Они….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376180" y="-876170"/>
            <a:ext cx="1785950" cy="396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143116"/>
            <a:ext cx="335805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ГОША И ГЕША –                                                  </a:t>
            </a:r>
            <a:r>
              <a:rPr lang="ru-RU" sz="3100" b="1" i="1" dirty="0" smtClean="0">
                <a:solidFill>
                  <a:srgbClr val="0070C0"/>
                </a:solidFill>
              </a:rPr>
              <a:t>ЧЕМ ПОХОЖИ И ЧЕМ ОТЛИЧАЮТСЯ?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928802"/>
            <a:ext cx="2857520" cy="426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5" y="1925098"/>
            <a:ext cx="2786082" cy="436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274638"/>
            <a:ext cx="497205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Жил, да был          весёлый гном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600200"/>
            <a:ext cx="447199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ГНОМ  ГОША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МАЛЕНЬКИЙ </a:t>
            </a:r>
            <a:r>
              <a:rPr lang="ru-RU" b="1" dirty="0" smtClean="0">
                <a:solidFill>
                  <a:srgbClr val="C00000"/>
                </a:solidFill>
              </a:rPr>
              <a:t> не УМЕЕТ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говорить. Мы его научили произносить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слоги  с </a:t>
            </a:r>
            <a:r>
              <a:rPr lang="ru-RU" b="1" dirty="0" smtClean="0">
                <a:solidFill>
                  <a:srgbClr val="0070C0"/>
                </a:solidFill>
              </a:rPr>
              <a:t>твёрдым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согласным  звуком   </a:t>
            </a:r>
            <a:r>
              <a:rPr lang="ru-RU" sz="7100" b="1" dirty="0" smtClean="0">
                <a:solidFill>
                  <a:srgbClr val="0070C0"/>
                </a:solidFill>
              </a:rPr>
              <a:t>Г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ГНО- ГНА-ГНЫ,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ГНУ, - ГНЭ –ГНО,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ГНА – ГНУ – ГНЫ.                                                                </a:t>
            </a: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342902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000108"/>
            <a:ext cx="8953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274638"/>
            <a:ext cx="4257676" cy="1143000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C00000"/>
                </a:solidFill>
              </a:rPr>
              <a:t>И пошёл гном Гоша пасти гусей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1600200"/>
            <a:ext cx="340042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- </a:t>
            </a:r>
            <a:r>
              <a:rPr lang="ru-RU" b="1" dirty="0" smtClean="0">
                <a:solidFill>
                  <a:srgbClr val="0070C0"/>
                </a:solidFill>
              </a:rPr>
              <a:t>«Га-га-га» -  гогочет гусь.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Гоготать и я учусь: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ГУ-ГУ-ГУ Гоше помогу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34538"/>
            <a:ext cx="2714644" cy="472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500306"/>
            <a:ext cx="2175993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1571636" cy="264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627451"/>
            <a:ext cx="2786050" cy="223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2478644" y="-406974"/>
            <a:ext cx="1714487" cy="252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Гномик </a:t>
            </a:r>
            <a:r>
              <a:rPr lang="ru-RU" b="1" dirty="0" err="1" smtClean="0">
                <a:solidFill>
                  <a:srgbClr val="C00000"/>
                </a:solidFill>
              </a:rPr>
              <a:t>Геша</a:t>
            </a:r>
            <a:r>
              <a:rPr lang="ru-RU" b="1" dirty="0" smtClean="0">
                <a:solidFill>
                  <a:srgbClr val="C00000"/>
                </a:solidFill>
              </a:rPr>
              <a:t> любит трудится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8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– давайте ему поможем пасти ГУСЯТ.                                   </a:t>
            </a:r>
          </a:p>
          <a:p>
            <a:pPr>
              <a:buNone/>
            </a:pPr>
            <a:r>
              <a:rPr lang="ru-RU" b="1" dirty="0" smtClean="0">
                <a:solidFill>
                  <a:srgbClr val="009E47"/>
                </a:solidFill>
              </a:rPr>
              <a:t>ГИ-ГИ-ГИ  - </a:t>
            </a:r>
            <a:r>
              <a:rPr lang="ru-RU" b="1" dirty="0" err="1" smtClean="0">
                <a:solidFill>
                  <a:srgbClr val="009E47"/>
                </a:solidFill>
              </a:rPr>
              <a:t>Геше</a:t>
            </a:r>
            <a:r>
              <a:rPr lang="ru-RU" b="1" dirty="0" smtClean="0">
                <a:solidFill>
                  <a:srgbClr val="009E47"/>
                </a:solidFill>
              </a:rPr>
              <a:t> помоги.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Он их зовёт нежно,                                мягко   </a:t>
            </a:r>
            <a:r>
              <a:rPr lang="ru-RU" dirty="0" smtClean="0"/>
              <a:t>[</a:t>
            </a:r>
            <a:r>
              <a:rPr lang="ru-RU" b="1" dirty="0" smtClean="0">
                <a:solidFill>
                  <a:srgbClr val="00B050"/>
                </a:solidFill>
              </a:rPr>
              <a:t>Г</a:t>
            </a:r>
            <a:r>
              <a:rPr lang="ru-RU" dirty="0" smtClean="0"/>
              <a:t>`]</a:t>
            </a:r>
            <a:r>
              <a:rPr lang="ru-RU" b="1" dirty="0" smtClean="0">
                <a:solidFill>
                  <a:srgbClr val="00B050"/>
                </a:solidFill>
              </a:rPr>
              <a:t>: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9E47"/>
                </a:solidFill>
              </a:rPr>
              <a:t>Г</a:t>
            </a:r>
            <a:r>
              <a:rPr lang="ru-RU" sz="4400" b="1" dirty="0" smtClean="0">
                <a:solidFill>
                  <a:srgbClr val="FF0000"/>
                </a:solidFill>
              </a:rPr>
              <a:t>Я</a:t>
            </a:r>
            <a:r>
              <a:rPr lang="ru-RU" sz="4400" b="1" dirty="0" smtClean="0">
                <a:solidFill>
                  <a:srgbClr val="009E47"/>
                </a:solidFill>
              </a:rPr>
              <a:t>– Г</a:t>
            </a:r>
            <a:r>
              <a:rPr lang="ru-RU" sz="4400" b="1" dirty="0" smtClean="0">
                <a:solidFill>
                  <a:srgbClr val="FF0000"/>
                </a:solidFill>
              </a:rPr>
              <a:t>Е</a:t>
            </a:r>
            <a:r>
              <a:rPr lang="ru-RU" sz="4400" b="1" dirty="0" smtClean="0">
                <a:solidFill>
                  <a:srgbClr val="009E47"/>
                </a:solidFill>
              </a:rPr>
              <a:t> – Г</a:t>
            </a:r>
            <a:r>
              <a:rPr lang="ru-RU" sz="4400" b="1" dirty="0" smtClean="0">
                <a:solidFill>
                  <a:srgbClr val="FF0000"/>
                </a:solidFill>
              </a:rPr>
              <a:t>И</a:t>
            </a:r>
            <a:r>
              <a:rPr lang="ru-RU" sz="4400" b="1" dirty="0" smtClean="0">
                <a:solidFill>
                  <a:srgbClr val="009E47"/>
                </a:solidFill>
              </a:rPr>
              <a:t>,                                   Г</a:t>
            </a:r>
            <a:r>
              <a:rPr lang="ru-RU" sz="4400" b="1" dirty="0" smtClean="0">
                <a:solidFill>
                  <a:srgbClr val="FF0000"/>
                </a:solidFill>
              </a:rPr>
              <a:t>Ё</a:t>
            </a:r>
            <a:r>
              <a:rPr lang="ru-RU" sz="4400" b="1" dirty="0" smtClean="0">
                <a:solidFill>
                  <a:srgbClr val="009E47"/>
                </a:solidFill>
              </a:rPr>
              <a:t> – Г</a:t>
            </a:r>
            <a:r>
              <a:rPr lang="ru-RU" sz="4400" b="1" dirty="0" smtClean="0">
                <a:solidFill>
                  <a:srgbClr val="FF0000"/>
                </a:solidFill>
              </a:rPr>
              <a:t>Ю</a:t>
            </a:r>
            <a:r>
              <a:rPr lang="ru-RU" sz="4400" b="1" dirty="0" smtClean="0">
                <a:solidFill>
                  <a:srgbClr val="009E47"/>
                </a:solidFill>
              </a:rPr>
              <a:t> – Г</a:t>
            </a:r>
            <a:r>
              <a:rPr lang="ru-RU" sz="4400" b="1" dirty="0" smtClean="0">
                <a:solidFill>
                  <a:srgbClr val="FF0000"/>
                </a:solidFill>
              </a:rPr>
              <a:t>И</a:t>
            </a:r>
            <a:r>
              <a:rPr lang="ru-RU" sz="4400" b="1" dirty="0" smtClean="0">
                <a:solidFill>
                  <a:srgbClr val="009E47"/>
                </a:solidFill>
              </a:rPr>
              <a:t>,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9E47"/>
                </a:solidFill>
              </a:rPr>
              <a:t>      Г</a:t>
            </a:r>
            <a:r>
              <a:rPr lang="ru-RU" sz="4400" b="1" dirty="0" smtClean="0">
                <a:solidFill>
                  <a:srgbClr val="FF0000"/>
                </a:solidFill>
              </a:rPr>
              <a:t>Е</a:t>
            </a:r>
            <a:r>
              <a:rPr lang="ru-RU" sz="4400" b="1" dirty="0" smtClean="0">
                <a:solidFill>
                  <a:srgbClr val="009E47"/>
                </a:solidFill>
              </a:rPr>
              <a:t> - Г</a:t>
            </a:r>
            <a:r>
              <a:rPr lang="ru-RU" sz="4400" b="1" dirty="0" smtClean="0">
                <a:solidFill>
                  <a:srgbClr val="FF0000"/>
                </a:solidFill>
              </a:rPr>
              <a:t>Я</a:t>
            </a:r>
            <a:r>
              <a:rPr lang="ru-RU" sz="4400" b="1" dirty="0" smtClean="0">
                <a:solidFill>
                  <a:srgbClr val="009E47"/>
                </a:solidFill>
              </a:rPr>
              <a:t> – Г</a:t>
            </a:r>
            <a:r>
              <a:rPr lang="ru-RU" sz="4400" b="1" dirty="0" smtClean="0">
                <a:solidFill>
                  <a:srgbClr val="FF0000"/>
                </a:solidFill>
              </a:rPr>
              <a:t>И</a:t>
            </a:r>
            <a:r>
              <a:rPr lang="ru-RU" sz="4400" b="1" dirty="0" smtClean="0">
                <a:solidFill>
                  <a:srgbClr val="009E47"/>
                </a:solidFill>
              </a:rPr>
              <a:t>  </a:t>
            </a:r>
          </a:p>
          <a:p>
            <a:pPr>
              <a:buNone/>
            </a:pPr>
            <a:r>
              <a:rPr lang="ru-RU" sz="4400" b="1" dirty="0" err="1" smtClean="0">
                <a:solidFill>
                  <a:srgbClr val="00B050"/>
                </a:solidFill>
              </a:rPr>
              <a:t>Геше</a:t>
            </a:r>
            <a:r>
              <a:rPr lang="ru-RU" sz="4400" b="1" dirty="0" smtClean="0">
                <a:solidFill>
                  <a:srgbClr val="00B050"/>
                </a:solidFill>
              </a:rPr>
              <a:t> помоги</a:t>
            </a:r>
            <a:r>
              <a:rPr lang="ru-RU" sz="4400" b="1" dirty="0" smtClean="0">
                <a:solidFill>
                  <a:srgbClr val="009E47"/>
                </a:solidFill>
              </a:rPr>
              <a:t>.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94389"/>
            <a:ext cx="3239784" cy="412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4214818"/>
            <a:ext cx="1359196" cy="178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572008"/>
            <a:ext cx="1359196" cy="178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4357694"/>
            <a:ext cx="1359196" cy="178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991054"/>
            <a:ext cx="928694" cy="96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274638"/>
            <a:ext cx="432911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Раздели слова на слоги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3955416" cy="61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7676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СНЕ-ГУ-РОЧ-КА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686172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0"/>
            <a:ext cx="2857520" cy="66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274638"/>
            <a:ext cx="290035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ГНЕЗДО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7500990" cy="457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14602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Г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>
                <a:solidFill>
                  <a:srgbClr val="0070C0"/>
                </a:solidFill>
              </a:rPr>
              <a:t>НТ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>
                <a:solidFill>
                  <a:srgbClr val="0070C0"/>
                </a:solidFill>
              </a:rPr>
              <a:t>Л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9776" y="4643446"/>
            <a:ext cx="4068759" cy="193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14620"/>
            <a:ext cx="4819107" cy="229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14290"/>
            <a:ext cx="4819107" cy="229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«Посчитай-ка».»  «Чего нет»</a:t>
            </a:r>
            <a:endParaRPr lang="ru-RU" dirty="0"/>
          </a:p>
        </p:txBody>
      </p:sp>
      <p:pic>
        <p:nvPicPr>
          <p:cNvPr id="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714488"/>
            <a:ext cx="1036322" cy="122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10487"/>
            <a:ext cx="2233624" cy="264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786190"/>
            <a:ext cx="2233624" cy="264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785926"/>
            <a:ext cx="2233624" cy="264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2233624" cy="264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643314"/>
            <a:ext cx="2233624" cy="264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142984"/>
            <a:ext cx="2233624" cy="264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2820</TotalTime>
  <Words>160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Гоша и Геша                                                                 Звонкие согласные Г -Гь</vt:lpstr>
      <vt:lpstr>Жил, да был          весёлый гном</vt:lpstr>
      <vt:lpstr>И пошёл гном Гоша пасти гусей </vt:lpstr>
      <vt:lpstr>Гномик Геша любит трудится </vt:lpstr>
      <vt:lpstr>Раздели слова на слоги</vt:lpstr>
      <vt:lpstr>СНЕ-ГУ-РОЧ-КА</vt:lpstr>
      <vt:lpstr>ГНЕЗДО</vt:lpstr>
      <vt:lpstr>ГАНТЕЛИ</vt:lpstr>
      <vt:lpstr>«Посчитай-ка».»  «Чего нет»</vt:lpstr>
      <vt:lpstr>САПОГ</vt:lpstr>
      <vt:lpstr>Утюг</vt:lpstr>
      <vt:lpstr>Игра: «ОДИН - МНОГО» </vt:lpstr>
      <vt:lpstr>Игра «Я, ТЫ, ОН, ОНА…»</vt:lpstr>
      <vt:lpstr>ГОША И ГЕША –                                                  ЧЕМ ПОХОЖИ И ЧЕМ ОТЛИЧАЮТСЯ?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111</cp:lastModifiedBy>
  <cp:revision>7</cp:revision>
  <dcterms:created xsi:type="dcterms:W3CDTF">2019-12-25T11:16:59Z</dcterms:created>
  <dcterms:modified xsi:type="dcterms:W3CDTF">2020-07-27T10:27:56Z</dcterms:modified>
</cp:coreProperties>
</file>